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6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B4AF-6A08-944C-A06E-3B6D6352B9D2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F2B2-89D3-6443-89DC-21FBBB42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6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>
                <a:solidFill>
                  <a:schemeClr val="tx1"/>
                </a:solidFill>
              </a:rPr>
              <a:t>If we look at the number one worldwide gross movies since 1989, there are only three movies that are non-series movie.  </a:t>
            </a:r>
          </a:p>
          <a:p>
            <a:r>
              <a:rPr lang="en-US" b="0" u="none" dirty="0">
                <a:solidFill>
                  <a:schemeClr val="tx1"/>
                </a:solidFill>
              </a:rPr>
              <a:t>Armageddon, Titanic,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 density estimate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distplot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sample t-test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1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3.201507704954549e-140</a:t>
            </a:r>
          </a:p>
          <a:p>
            <a:r>
              <a:rPr lang="en-US" dirty="0"/>
              <a:t>Budget (Commercial movies usually have higher production budget)</a:t>
            </a:r>
          </a:p>
          <a:p>
            <a:r>
              <a:rPr lang="en-US" dirty="0"/>
              <a:t>Commercial movie are released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F2B2-89D3-6443-89DC-21FBBB42B0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8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A59-2363-3F42-ACA0-81D0560E3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26447-C68E-7040-9275-1CC2EBA5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BA3F-823E-B14A-A91F-564D8950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AE35A-25CF-FC4A-AEA7-2F7293BD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5709-B514-954F-B147-C6AE0107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DDDB-1099-1A4A-891F-A7B214D7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3BF1D-7319-4A4F-8E65-984EF4379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5FDC0-60C8-1F46-9134-94B96A8E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89E3-9FAE-E34D-AFCA-DAA89949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38FD-3B3E-0A47-B7C0-DB007D4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2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8AEFB-0359-7A46-A804-5EF3ED418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FD327-5953-AC4A-A8C1-CF9D83331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CB87-70A2-D34B-B8A2-5EFFA846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F5BC-CAAF-5B45-8532-CFCD1A3D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A13C-590A-8E48-87BC-609629A2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3123-4B57-F94C-8341-0B79B544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8D65-1C04-CA4E-9C45-4E3B60AB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C68DC-DCDF-F64B-8190-A8DCD66D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4C60-0E44-FB4A-8B4B-8CA50427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2A05B-6502-F149-83DE-F44181EF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3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D57E-6A27-2C41-9578-6FEA0A89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80833-1831-3042-A277-26A94F9F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E7E74-9E43-B44C-8B57-0BBD94B9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22AC-1321-234A-88BE-34CCB5C3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FB90-31C9-1E4B-8176-AB53514D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15D1-6CCF-1E4E-99B6-5D488EE2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028F-8DD5-7941-B321-32071AFC2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CCCA-A6F7-4341-A5EA-9CDB06AF0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4184-1F73-1842-B98E-F3700091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63986-8E79-9043-8B6B-C86F753D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386EC-4071-6041-99BC-744449E4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439C-95D6-5042-9C1B-A9FCFA8E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5737-8071-C745-A33D-DECDC81C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DC8D5-651D-604F-BE19-D630C7EFF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96E83-F649-7245-B76B-767CD0AF8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BCBF7-A7C0-B04B-AC01-465B9E23C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AD389-39EB-C349-9982-928E81A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34013-5A75-B048-8272-99A9200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5972D-D8C1-204B-BD31-09F0604C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3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7FB4-8373-984D-9393-5D7EB4D1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AC8CF-0940-D840-937C-56A16BB4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AC1B-EE69-EF42-BC3D-7CB400B3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03426-83FA-794E-80B2-FB363E6A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E5C3D-DD1D-C743-BF79-68F95D37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106DF-2275-E147-9D2B-EEC2605A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57F-DE37-7944-B5B1-658D2830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9645-67DE-0245-BE23-636A58CE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E95E-541F-FD41-BC97-019E458D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3862-E291-FE4A-B434-781BD6A3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256EF-F14E-6440-89E1-D5D4B0C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96E71-1469-5141-BFAF-43E355F9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9F51-EA15-0443-8FFB-C3A52CAD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A358-DB83-EB45-A1C6-7B70C90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1B9AE-2246-5A4A-ACEE-07AE95461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4BE99-3541-2144-86C8-9B2EBFCD3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C9DAD-68AA-124D-9082-EF5F4BD4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47185-EE7E-624F-8694-C3C57F3C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E3760-7DB3-3E48-AFC3-BFC7F350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FCB02-D6FA-0C43-A94B-8C4E71DB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F11D-076C-724B-A39C-D7C546E3F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9E728-00E6-EA48-BD64-02A6324CE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01F6-49B8-5C40-9854-5EFF884E04EA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BB9F-F1FA-E549-B8C7-0960406B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F910-14EB-544B-A799-DCF8F078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8218-F821-A446-B072-D8D4C12E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7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4635-202F-614C-8BF8-9C2663329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581" y="1428749"/>
            <a:ext cx="9748838" cy="253841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Box-office analysis between series and non-series movies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39C2F-C3A8-B341-B800-638C89A2F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88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Chung-Hsuan Huang</a:t>
            </a:r>
          </a:p>
          <a:p>
            <a:endParaRPr lang="en-US" sz="2800" dirty="0"/>
          </a:p>
          <a:p>
            <a:r>
              <a:rPr lang="en-US" sz="2800" dirty="0"/>
              <a:t>7/23/2019</a:t>
            </a:r>
          </a:p>
        </p:txBody>
      </p:sp>
    </p:spTree>
    <p:extLst>
      <p:ext uri="{BB962C8B-B14F-4D97-AF65-F5344CB8AC3E}">
        <p14:creationId xmlns:p14="http://schemas.microsoft.com/office/powerpoint/2010/main" val="183805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C160E-F572-EF44-9897-F68C15B0C187}"/>
              </a:ext>
            </a:extLst>
          </p:cNvPr>
          <p:cNvSpPr/>
          <p:nvPr/>
        </p:nvSpPr>
        <p:spPr>
          <a:xfrm>
            <a:off x="4078076" y="0"/>
            <a:ext cx="403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Key to make a successful original movie?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B8E5-802C-E142-81FE-E68A2D3B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" y="369332"/>
            <a:ext cx="5177534" cy="2643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58F14-0D2C-A14C-A25F-2AC4D49FBC4F}"/>
              </a:ext>
            </a:extLst>
          </p:cNvPr>
          <p:cNvSpPr txBox="1"/>
          <p:nvPr/>
        </p:nvSpPr>
        <p:spPr>
          <a:xfrm>
            <a:off x="5902204" y="369332"/>
            <a:ext cx="60864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Scaping 10000+ review from the first movie of the movie series where their rotten tomatoes score are higher than 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(critics) are looking for a movie with a good story, characters, and having fun watching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context in the “Fresh” reviews are more positive, but the polarity of the “Rotten” review are evenly distributed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75056-D4C0-EB49-AF84-7BF18EA382CF}"/>
              </a:ext>
            </a:extLst>
          </p:cNvPr>
          <p:cNvGrpSpPr/>
          <p:nvPr/>
        </p:nvGrpSpPr>
        <p:grpSpPr>
          <a:xfrm>
            <a:off x="400046" y="3142527"/>
            <a:ext cx="4944496" cy="3525119"/>
            <a:chOff x="400046" y="3142527"/>
            <a:chExt cx="4944496" cy="35251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2826F2-5413-F944-8875-A018881D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46" y="3429000"/>
              <a:ext cx="4944496" cy="323864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729B4F-57E0-D74B-ABA4-1AFD9FD6B6F6}"/>
                </a:ext>
              </a:extLst>
            </p:cNvPr>
            <p:cNvSpPr txBox="1"/>
            <p:nvPr/>
          </p:nvSpPr>
          <p:spPr>
            <a:xfrm>
              <a:off x="1721292" y="3142527"/>
              <a:ext cx="2900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reviews that are “Fresh”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538A3C-79A0-414D-9CA5-DAD7A789AD20}"/>
              </a:ext>
            </a:extLst>
          </p:cNvPr>
          <p:cNvGrpSpPr/>
          <p:nvPr/>
        </p:nvGrpSpPr>
        <p:grpSpPr>
          <a:xfrm>
            <a:off x="6388267" y="3059668"/>
            <a:ext cx="4755983" cy="3484500"/>
            <a:chOff x="6388267" y="3059668"/>
            <a:chExt cx="4755983" cy="348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A0C4E9-3680-E245-B57F-F27F1FEC1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8267" y="3429000"/>
              <a:ext cx="4755983" cy="31151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65922-29D8-F94D-A182-9C3163D485C7}"/>
                </a:ext>
              </a:extLst>
            </p:cNvPr>
            <p:cNvSpPr txBox="1"/>
            <p:nvPr/>
          </p:nvSpPr>
          <p:spPr>
            <a:xfrm>
              <a:off x="7570043" y="3059668"/>
              <a:ext cx="30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reviews that are “Rotten” </a:t>
              </a: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0C03B-B52D-1046-9029-4EF178633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267" y="1242562"/>
            <a:ext cx="4944497" cy="49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6ECD7-F985-9643-BFE7-40262F6B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13" y="18255"/>
            <a:ext cx="3576638" cy="78039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8367-593E-9142-ACD7-05D1CA244134}"/>
              </a:ext>
            </a:extLst>
          </p:cNvPr>
          <p:cNvSpPr txBox="1"/>
          <p:nvPr/>
        </p:nvSpPr>
        <p:spPr>
          <a:xfrm>
            <a:off x="414337" y="699637"/>
            <a:ext cx="61293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Numbers of series movie increase in the last 40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Series movies are making more profit than non-series movies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movie makes a 500% profit, it might have a sequel or be remade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fun movie with good storytelling, the characters that can make bonding with the audience tends to have positive review and have potential to make good profit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36244-CBC6-4141-B11C-D6D06621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754299"/>
            <a:ext cx="5506474" cy="297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DA567-F05D-CD45-B413-3693463A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747492"/>
            <a:ext cx="5764570" cy="30922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589269-B670-A046-8DC5-C59E92288498}"/>
              </a:ext>
            </a:extLst>
          </p:cNvPr>
          <p:cNvGrpSpPr/>
          <p:nvPr/>
        </p:nvGrpSpPr>
        <p:grpSpPr>
          <a:xfrm>
            <a:off x="6543674" y="3700458"/>
            <a:ext cx="5506474" cy="2773195"/>
            <a:chOff x="6543674" y="3700458"/>
            <a:chExt cx="5506474" cy="27731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798FC-B8C4-3643-81F4-8152B38627CA}"/>
                </a:ext>
              </a:extLst>
            </p:cNvPr>
            <p:cNvSpPr txBox="1"/>
            <p:nvPr/>
          </p:nvSpPr>
          <p:spPr>
            <a:xfrm>
              <a:off x="6543674" y="4346789"/>
              <a:ext cx="5506474" cy="212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Keep tracking the trend of series movies. When does audience get tired of them, or they never get tired?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Getting more comprehensive budget data to make analysis more accurate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Find other key features that make a movie success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FE851-176C-D341-AE98-23DCFE4E1AB7}"/>
                </a:ext>
              </a:extLst>
            </p:cNvPr>
            <p:cNvSpPr txBox="1"/>
            <p:nvPr/>
          </p:nvSpPr>
          <p:spPr>
            <a:xfrm>
              <a:off x="7883703" y="3700458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6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5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7" y="3264863"/>
            <a:ext cx="5122811" cy="2757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536033" y="606996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D9666-04FF-3543-8AFB-603A7FDE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9" y="507735"/>
            <a:ext cx="5241948" cy="2757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820E-9199-254F-8EAF-31087577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64" y="433728"/>
            <a:ext cx="5650855" cy="3135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ED70B-C6AE-F64A-917A-86C135636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090" y="3569041"/>
            <a:ext cx="5470001" cy="31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452F3F-0BD8-B543-9753-E150ECED5900}"/>
              </a:ext>
            </a:extLst>
          </p:cNvPr>
          <p:cNvGrpSpPr/>
          <p:nvPr/>
        </p:nvGrpSpPr>
        <p:grpSpPr>
          <a:xfrm>
            <a:off x="157161" y="350841"/>
            <a:ext cx="5686945" cy="2971801"/>
            <a:chOff x="157162" y="211139"/>
            <a:chExt cx="5686945" cy="29718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BA521F-0726-AD4C-BFC0-7967E5CE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62" y="211139"/>
              <a:ext cx="5686945" cy="297180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C8C45B-7917-F243-9ABE-EE81C8EFC6B7}"/>
                </a:ext>
              </a:extLst>
            </p:cNvPr>
            <p:cNvSpPr/>
            <p:nvPr/>
          </p:nvSpPr>
          <p:spPr>
            <a:xfrm>
              <a:off x="475013" y="1935678"/>
              <a:ext cx="320634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2A1256-6082-AB49-B5C2-CAE0C3868B6D}"/>
              </a:ext>
            </a:extLst>
          </p:cNvPr>
          <p:cNvGrpSpPr/>
          <p:nvPr/>
        </p:nvGrpSpPr>
        <p:grpSpPr>
          <a:xfrm>
            <a:off x="6347896" y="344419"/>
            <a:ext cx="5321300" cy="2882900"/>
            <a:chOff x="6347895" y="211139"/>
            <a:chExt cx="5321300" cy="2882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ACA03B-2890-C748-8E76-F878E85E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7895" y="211139"/>
              <a:ext cx="5321300" cy="28829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F6C30B-F2E7-564E-82BE-A5099FB8A865}"/>
                </a:ext>
              </a:extLst>
            </p:cNvPr>
            <p:cNvSpPr/>
            <p:nvPr/>
          </p:nvSpPr>
          <p:spPr>
            <a:xfrm>
              <a:off x="10772774" y="1849949"/>
              <a:ext cx="457200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4EB22-70FB-6B4C-85A3-68C3CCFE541D}"/>
              </a:ext>
            </a:extLst>
          </p:cNvPr>
          <p:cNvGrpSpPr/>
          <p:nvPr/>
        </p:nvGrpSpPr>
        <p:grpSpPr>
          <a:xfrm>
            <a:off x="298449" y="3675059"/>
            <a:ext cx="5592391" cy="2971802"/>
            <a:chOff x="251716" y="3429000"/>
            <a:chExt cx="5592391" cy="2971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E9E5B-5FA5-A148-8025-07F54BC9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716" y="3429000"/>
              <a:ext cx="5592391" cy="297180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A7C9E6-1E37-7243-82AD-8835C8396539}"/>
                </a:ext>
              </a:extLst>
            </p:cNvPr>
            <p:cNvSpPr/>
            <p:nvPr/>
          </p:nvSpPr>
          <p:spPr>
            <a:xfrm>
              <a:off x="1408463" y="5102739"/>
              <a:ext cx="416467" cy="11583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1F8523-76B7-2246-935D-1FD4097540BF}"/>
              </a:ext>
            </a:extLst>
          </p:cNvPr>
          <p:cNvGrpSpPr/>
          <p:nvPr/>
        </p:nvGrpSpPr>
        <p:grpSpPr>
          <a:xfrm>
            <a:off x="6525517" y="3675059"/>
            <a:ext cx="5368034" cy="2904002"/>
            <a:chOff x="6301161" y="3429000"/>
            <a:chExt cx="5368034" cy="29040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0B35EF-DE22-3F47-8EAE-46BCC6010A97}"/>
                </a:ext>
              </a:extLst>
            </p:cNvPr>
            <p:cNvSpPr txBox="1"/>
            <p:nvPr/>
          </p:nvSpPr>
          <p:spPr>
            <a:xfrm>
              <a:off x="6301161" y="3429000"/>
              <a:ext cx="5368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production of the horror movies are relatively low, but those movies make a reasonable profit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4CC30D-74EE-B447-A6A5-9C44EF00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7894" y="4559299"/>
              <a:ext cx="1195905" cy="1761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8AA8E5-2142-6D4A-8A73-D76CEB9E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5088" y="4572000"/>
              <a:ext cx="1244618" cy="17610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7FF70F-610C-E446-AA7E-363DAE5D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6706" y="4572000"/>
              <a:ext cx="1170123" cy="17483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E66BFA-1385-5F42-AD24-CB3C1F74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08619" y="4572465"/>
              <a:ext cx="1155700" cy="173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2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2">
            <a:extLst>
              <a:ext uri="{FF2B5EF4-FFF2-40B4-BE49-F238E27FC236}">
                <a16:creationId xmlns:a16="http://schemas.microsoft.com/office/drawing/2014/main" id="{51017104-0FFE-9645-ABF6-8FD038993FEB}"/>
              </a:ext>
            </a:extLst>
          </p:cNvPr>
          <p:cNvSpPr txBox="1"/>
          <p:nvPr/>
        </p:nvSpPr>
        <p:spPr>
          <a:xfrm>
            <a:off x="535325" y="260159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b="1" dirty="0">
                <a:latin typeface="Arial" charset="0"/>
                <a:ea typeface="Arial" charset="0"/>
                <a:cs typeface="Arial" charset="0"/>
              </a:rPr>
              <a:t>Outline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C2955E01-4E7F-5040-8490-58992D6BEECA}"/>
              </a:ext>
            </a:extLst>
          </p:cNvPr>
          <p:cNvSpPr txBox="1"/>
          <p:nvPr/>
        </p:nvSpPr>
        <p:spPr>
          <a:xfrm>
            <a:off x="2658093" y="997020"/>
            <a:ext cx="6875814" cy="486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Motivation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Questions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Methods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TW" sz="3200" b="1" dirty="0">
                <a:latin typeface="Arial" charset="0"/>
                <a:ea typeface="Arial" charset="0"/>
                <a:cs typeface="Arial" charset="0"/>
              </a:rPr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51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002A-CD23-4E4D-B89B-B7A7034A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live-action remakes or shared universe movies</a:t>
            </a:r>
          </a:p>
        </p:txBody>
      </p:sp>
    </p:spTree>
    <p:extLst>
      <p:ext uri="{BB962C8B-B14F-4D97-AF65-F5344CB8AC3E}">
        <p14:creationId xmlns:p14="http://schemas.microsoft.com/office/powerpoint/2010/main" val="310468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481"/>
            <a:ext cx="10515600" cy="53262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Nine out of the top ten grosses movies are sequels, live action remakes or shared universe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F177-DAD2-DD40-BD05-A814FE6E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8" y="2652332"/>
            <a:ext cx="2519885" cy="1484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E908D-D744-CF49-BE6B-9DF42BDF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3" y="4442153"/>
            <a:ext cx="1307420" cy="205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16765-AAD6-5842-B392-21CF2DC1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362" y="2513030"/>
            <a:ext cx="1339273" cy="1762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80C56-7A20-9345-A7CD-7F5B1851D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076" y="4442153"/>
            <a:ext cx="1391240" cy="2056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389F9-628A-954D-A410-6E05999C0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993" y="2510647"/>
            <a:ext cx="1339272" cy="1749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8B3EF-1CA1-3D41-BCF2-496FBD034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969" y="4442153"/>
            <a:ext cx="1381085" cy="205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AACBC-5AFF-1046-BC05-D9E7974A2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968" y="4442153"/>
            <a:ext cx="1366072" cy="2056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ADC8D-3606-4D43-9895-946C2111A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060" y="2504283"/>
            <a:ext cx="1155700" cy="173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3AABA-6A9A-0F4D-863E-97193B984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841" y="4442153"/>
            <a:ext cx="1480139" cy="2056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EA653-D9C0-0344-9724-E40ED94EA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3191" y="2377280"/>
            <a:ext cx="1339271" cy="1894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BE10D-8E3E-F34D-A1F3-8115F3ECB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0930" y="2277857"/>
            <a:ext cx="1339271" cy="1994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7B3C09-F72E-8B40-9447-D2F870EF19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2707" y="4475458"/>
            <a:ext cx="1447858" cy="20566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2789C22-775B-1C47-B472-3C14AD46815B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74E6E2-9E77-474E-86A5-FEDA76254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2852" y="1304610"/>
            <a:ext cx="6566297" cy="42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59F00E-352B-E04E-B0F7-BD561A9F0CA3}"/>
              </a:ext>
            </a:extLst>
          </p:cNvPr>
          <p:cNvSpPr txBox="1">
            <a:spLocks/>
          </p:cNvSpPr>
          <p:nvPr/>
        </p:nvSpPr>
        <p:spPr>
          <a:xfrm>
            <a:off x="804676" y="359667"/>
            <a:ext cx="631864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BDD-5961-9D41-A169-507BF9C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894114"/>
            <a:ext cx="5084217" cy="4166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the numbers of series movie increase in the last 40 years?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Do a series movie make more profit than other movies?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How much profit does an original movie make?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What makes a successful series movie?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6E5FF-35D4-5342-A9C7-4BDE5588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359667"/>
            <a:ext cx="3205839" cy="2131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46310-09F0-3247-A3B3-B7EF6F63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BDBB9-942D-B840-BEE8-434C81763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40346"/>
            <a:ext cx="2432116" cy="4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743C88-70CC-4B45-B71B-49272F953906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72AF2-B087-ED48-88D3-C1F8BA31F586}"/>
              </a:ext>
            </a:extLst>
          </p:cNvPr>
          <p:cNvGrpSpPr/>
          <p:nvPr/>
        </p:nvGrpSpPr>
        <p:grpSpPr>
          <a:xfrm>
            <a:off x="361951" y="1086642"/>
            <a:ext cx="3729037" cy="5068875"/>
            <a:chOff x="642938" y="1057275"/>
            <a:chExt cx="5453062" cy="5355418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CB57344-04DD-294C-BD74-67C1CE56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8" y="1057275"/>
              <a:ext cx="5294252" cy="53554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F7C744-E0A0-284E-9528-7C5ED645DAE7}"/>
                </a:ext>
              </a:extLst>
            </p:cNvPr>
            <p:cNvSpPr/>
            <p:nvPr/>
          </p:nvSpPr>
          <p:spPr>
            <a:xfrm>
              <a:off x="642938" y="4171950"/>
              <a:ext cx="714375" cy="2571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3F10AF-FB54-124C-8EBE-7DDA03F0788E}"/>
                </a:ext>
              </a:extLst>
            </p:cNvPr>
            <p:cNvSpPr/>
            <p:nvPr/>
          </p:nvSpPr>
          <p:spPr>
            <a:xfrm>
              <a:off x="1300161" y="3169430"/>
              <a:ext cx="485775" cy="3243263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78C75-0CB0-3A40-B1CB-D3D0736EB558}"/>
              </a:ext>
            </a:extLst>
          </p:cNvPr>
          <p:cNvGrpSpPr/>
          <p:nvPr/>
        </p:nvGrpSpPr>
        <p:grpSpPr>
          <a:xfrm>
            <a:off x="4550059" y="1086642"/>
            <a:ext cx="4071938" cy="5068875"/>
            <a:chOff x="6800850" y="1057275"/>
            <a:chExt cx="4552950" cy="56149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C9CFE3E-E6E1-E744-A436-4CDC9E7F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1862" y="1057275"/>
              <a:ext cx="4451938" cy="5614988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2898DE-3001-9F45-BE0D-0DC3CE44B387}"/>
                </a:ext>
              </a:extLst>
            </p:cNvPr>
            <p:cNvSpPr/>
            <p:nvPr/>
          </p:nvSpPr>
          <p:spPr>
            <a:xfrm>
              <a:off x="8386764" y="1171575"/>
              <a:ext cx="2571750" cy="104219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1C6A246-776D-B54F-8C2F-E0A2CF6C11C8}"/>
                </a:ext>
              </a:extLst>
            </p:cNvPr>
            <p:cNvSpPr/>
            <p:nvPr/>
          </p:nvSpPr>
          <p:spPr>
            <a:xfrm>
              <a:off x="6800850" y="2530869"/>
              <a:ext cx="1843088" cy="72192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C7B63CC-4B6D-C94F-9C7C-E8E3C35A3D75}"/>
                </a:ext>
              </a:extLst>
            </p:cNvPr>
            <p:cNvSpPr/>
            <p:nvPr/>
          </p:nvSpPr>
          <p:spPr>
            <a:xfrm>
              <a:off x="6800850" y="5543550"/>
              <a:ext cx="2700338" cy="48577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1EE2D99-F3BA-D34C-AC4C-D7A45EF57490}"/>
              </a:ext>
            </a:extLst>
          </p:cNvPr>
          <p:cNvSpPr txBox="1"/>
          <p:nvPr/>
        </p:nvSpPr>
        <p:spPr>
          <a:xfrm>
            <a:off x="8712337" y="1367905"/>
            <a:ext cx="3274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  <a:p>
            <a:endParaRPr lang="en-US" dirty="0"/>
          </a:p>
          <a:p>
            <a:r>
              <a:rPr lang="en-US" dirty="0"/>
              <a:t>Top 100 domestic gross movie from 1982 – 2019 from </a:t>
            </a:r>
            <a:r>
              <a:rPr lang="en-US" dirty="0" err="1"/>
              <a:t>boxofficemojo.com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4000 movies ordered by production budget from the-</a:t>
            </a:r>
            <a:r>
              <a:rPr lang="en-US" dirty="0" err="1"/>
              <a:t>numbers.com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reviews of the first episode of the movie series from </a:t>
            </a:r>
            <a:r>
              <a:rPr lang="en-US" dirty="0" err="1"/>
              <a:t>rottentomatoes.com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69C3D-DD08-6E40-9DBE-664E11F71B7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A548B-5014-444A-B655-8A38B7FDCACE}"/>
              </a:ext>
            </a:extLst>
          </p:cNvPr>
          <p:cNvSpPr txBox="1"/>
          <p:nvPr/>
        </p:nvSpPr>
        <p:spPr>
          <a:xfrm>
            <a:off x="3386138" y="974486"/>
            <a:ext cx="51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 numbers of series movie increase in last 40 years?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FDA5E5-DAD6-8146-8269-6C2A59075A73}"/>
              </a:ext>
            </a:extLst>
          </p:cNvPr>
          <p:cNvGrpSpPr/>
          <p:nvPr/>
        </p:nvGrpSpPr>
        <p:grpSpPr>
          <a:xfrm>
            <a:off x="1592758" y="1343818"/>
            <a:ext cx="9273180" cy="4739751"/>
            <a:chOff x="1592758" y="1343818"/>
            <a:chExt cx="9273180" cy="47397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8B4F7-5784-B742-BC9E-3F5A20A3C651}"/>
                </a:ext>
              </a:extLst>
            </p:cNvPr>
            <p:cNvSpPr txBox="1"/>
            <p:nvPr/>
          </p:nvSpPr>
          <p:spPr>
            <a:xfrm>
              <a:off x="1592758" y="5683459"/>
              <a:ext cx="927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numbers of series movie increase from 10 – 15 in 80s and 90s to 30 – 45 after 2010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A1CA90-7435-8743-9F6C-3BFDDE130E23}"/>
                </a:ext>
              </a:extLst>
            </p:cNvPr>
            <p:cNvGrpSpPr/>
            <p:nvPr/>
          </p:nvGrpSpPr>
          <p:grpSpPr>
            <a:xfrm>
              <a:off x="2269077" y="1343818"/>
              <a:ext cx="7422015" cy="3929302"/>
              <a:chOff x="2269077" y="1343818"/>
              <a:chExt cx="7422015" cy="392930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1912E4-B86E-4041-96D4-D3153D76EEA4}"/>
                  </a:ext>
                </a:extLst>
              </p:cNvPr>
              <p:cNvGrpSpPr/>
              <p:nvPr/>
            </p:nvGrpSpPr>
            <p:grpSpPr>
              <a:xfrm>
                <a:off x="2269077" y="1343818"/>
                <a:ext cx="7422015" cy="3929302"/>
                <a:chOff x="2269077" y="1343818"/>
                <a:chExt cx="7422015" cy="392930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4CD3EFF-3333-474B-AC77-CED855C96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9077" y="1343818"/>
                  <a:ext cx="7422015" cy="3929302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0C4FC4C-7066-074C-9686-3815F52423B1}"/>
                    </a:ext>
                  </a:extLst>
                </p:cNvPr>
                <p:cNvSpPr/>
                <p:nvPr/>
              </p:nvSpPr>
              <p:spPr>
                <a:xfrm>
                  <a:off x="8772525" y="4986338"/>
                  <a:ext cx="918567" cy="2867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74B2644-E989-5F44-929F-5D22FCCDA70A}"/>
                  </a:ext>
                </a:extLst>
              </p:cNvPr>
              <p:cNvCxnSpPr/>
              <p:nvPr/>
            </p:nvCxnSpPr>
            <p:spPr>
              <a:xfrm flipV="1">
                <a:off x="6229348" y="1584880"/>
                <a:ext cx="0" cy="308713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07880F-798D-F647-8F82-F86C39ABC648}"/>
                  </a:ext>
                </a:extLst>
              </p:cNvPr>
              <p:cNvCxnSpPr/>
              <p:nvPr/>
            </p:nvCxnSpPr>
            <p:spPr>
              <a:xfrm flipV="1">
                <a:off x="8039097" y="1584879"/>
                <a:ext cx="0" cy="308713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933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464DA-A93A-DA40-9BB8-B179FFFA455A}"/>
              </a:ext>
            </a:extLst>
          </p:cNvPr>
          <p:cNvSpPr/>
          <p:nvPr/>
        </p:nvSpPr>
        <p:spPr>
          <a:xfrm>
            <a:off x="3338932" y="-90836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5557-5138-3A4E-B932-85052196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7" y="1661382"/>
            <a:ext cx="5786063" cy="3114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F1650-CB3C-C743-8E8E-E1D20DE25B8D}"/>
              </a:ext>
            </a:extLst>
          </p:cNvPr>
          <p:cNvSpPr txBox="1"/>
          <p:nvPr/>
        </p:nvSpPr>
        <p:spPr>
          <a:xfrm>
            <a:off x="1399939" y="492176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: $1 million	10</a:t>
            </a:r>
            <a:r>
              <a:rPr lang="en-US" baseline="30000" dirty="0"/>
              <a:t>7</a:t>
            </a:r>
            <a:r>
              <a:rPr lang="en-US" dirty="0"/>
              <a:t>: $10 million	</a:t>
            </a:r>
          </a:p>
          <a:p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: $100 million	10</a:t>
            </a:r>
            <a:r>
              <a:rPr lang="en-US" baseline="30000" dirty="0"/>
              <a:t>9</a:t>
            </a:r>
            <a:r>
              <a:rPr lang="en-US" dirty="0"/>
              <a:t>: $1 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7D58-B37E-E64E-ADF0-EFBCBD7BEF8D}"/>
              </a:ext>
            </a:extLst>
          </p:cNvPr>
          <p:cNvSpPr txBox="1"/>
          <p:nvPr/>
        </p:nvSpPr>
        <p:spPr>
          <a:xfrm>
            <a:off x="7286625" y="641973"/>
            <a:ext cx="359162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Number of total movies: 3797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series movies: 762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non-series movies: 3050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449C0-372B-534F-B1E7-2BFFF05A1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20217"/>
              </p:ext>
            </p:extLst>
          </p:nvPr>
        </p:nvGraphicFramePr>
        <p:xfrm>
          <a:off x="6410802" y="2294807"/>
          <a:ext cx="5122808" cy="1493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453">
                  <a:extLst>
                    <a:ext uri="{9D8B030D-6E8A-4147-A177-3AD203B41FA5}">
                      <a16:colId xmlns:a16="http://schemas.microsoft.com/office/drawing/2014/main" val="4238717746"/>
                    </a:ext>
                  </a:extLst>
                </a:gridCol>
                <a:gridCol w="1740732">
                  <a:extLst>
                    <a:ext uri="{9D8B030D-6E8A-4147-A177-3AD203B41FA5}">
                      <a16:colId xmlns:a16="http://schemas.microsoft.com/office/drawing/2014/main" val="811154957"/>
                    </a:ext>
                  </a:extLst>
                </a:gridCol>
                <a:gridCol w="2189623">
                  <a:extLst>
                    <a:ext uri="{9D8B030D-6E8A-4147-A177-3AD203B41FA5}">
                      <a16:colId xmlns:a16="http://schemas.microsoft.com/office/drawing/2014/main" val="498788403"/>
                    </a:ext>
                  </a:extLst>
                </a:gridCol>
              </a:tblGrid>
              <a:tr h="4977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33359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$180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33741"/>
                  </a:ext>
                </a:extLst>
              </a:tr>
              <a:tr h="4977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$214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$55 million</a:t>
                      </a:r>
                    </a:p>
                  </a:txBody>
                  <a:tcPr anchor="ctr">
                    <a:solidFill>
                      <a:schemeClr val="accent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8825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D24501A-BD8B-5941-9BB9-2BAA8776A162}"/>
              </a:ext>
            </a:extLst>
          </p:cNvPr>
          <p:cNvSpPr/>
          <p:nvPr/>
        </p:nvSpPr>
        <p:spPr>
          <a:xfrm>
            <a:off x="7286625" y="4173704"/>
            <a:ext cx="35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= 3.201507704954549e-140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ADEDE-9673-0D4B-87C2-89CAB774B6C0}"/>
              </a:ext>
            </a:extLst>
          </p:cNvPr>
          <p:cNvSpPr txBox="1"/>
          <p:nvPr/>
        </p:nvSpPr>
        <p:spPr>
          <a:xfrm>
            <a:off x="6498473" y="5127908"/>
            <a:ext cx="50351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The difference in series and non-series movies worldwide gross are statistically different</a:t>
            </a:r>
          </a:p>
        </p:txBody>
      </p:sp>
    </p:spTree>
    <p:extLst>
      <p:ext uri="{BB962C8B-B14F-4D97-AF65-F5344CB8AC3E}">
        <p14:creationId xmlns:p14="http://schemas.microsoft.com/office/powerpoint/2010/main" val="26053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B0738D-0D72-3447-9EF0-CB04D785D705}"/>
              </a:ext>
            </a:extLst>
          </p:cNvPr>
          <p:cNvSpPr/>
          <p:nvPr/>
        </p:nvSpPr>
        <p:spPr>
          <a:xfrm>
            <a:off x="854052" y="-133895"/>
            <a:ext cx="52419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Do series movie make more profit than other movies?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30CBD-A84E-B343-810B-6B497141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1" y="436563"/>
            <a:ext cx="6002945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CD451-F7B6-0949-983C-343F2ED6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1" y="436563"/>
            <a:ext cx="6220000" cy="3240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C95F28-5F26-ED43-9DDA-928BE263F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42469"/>
              </p:ext>
            </p:extLst>
          </p:nvPr>
        </p:nvGraphicFramePr>
        <p:xfrm>
          <a:off x="1570858" y="3850547"/>
          <a:ext cx="93054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374">
                  <a:extLst>
                    <a:ext uri="{9D8B030D-6E8A-4147-A177-3AD203B41FA5}">
                      <a16:colId xmlns:a16="http://schemas.microsoft.com/office/drawing/2014/main" val="2762986393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885519542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257445070"/>
                    </a:ext>
                  </a:extLst>
                </a:gridCol>
                <a:gridCol w="2326374">
                  <a:extLst>
                    <a:ext uri="{9D8B030D-6E8A-4147-A177-3AD203B41FA5}">
                      <a16:colId xmlns:a16="http://schemas.microsoft.com/office/drawing/2014/main" val="170490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Non-series 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The first movie of series movie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7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0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533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6846A5D-9F8A-1242-989A-EAAD57C2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09" y="479622"/>
            <a:ext cx="5764570" cy="3092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873D45-906B-2C44-BE26-71CC23AF555B}"/>
              </a:ext>
            </a:extLst>
          </p:cNvPr>
          <p:cNvSpPr/>
          <p:nvPr/>
        </p:nvSpPr>
        <p:spPr>
          <a:xfrm>
            <a:off x="7221452" y="-133895"/>
            <a:ext cx="460709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How much profit does an original movie make?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683C6-DBE6-0A45-99DF-7893DAF704A9}"/>
              </a:ext>
            </a:extLst>
          </p:cNvPr>
          <p:cNvSpPr/>
          <p:nvPr/>
        </p:nvSpPr>
        <p:spPr>
          <a:xfrm>
            <a:off x="4494126" y="5777131"/>
            <a:ext cx="345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p-value=1.2566244026357718e-28</a:t>
            </a:r>
          </a:p>
        </p:txBody>
      </p:sp>
    </p:spTree>
    <p:extLst>
      <p:ext uri="{BB962C8B-B14F-4D97-AF65-F5344CB8AC3E}">
        <p14:creationId xmlns:p14="http://schemas.microsoft.com/office/powerpoint/2010/main" val="35120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630</Words>
  <Application>Microsoft Macintosh PowerPoint</Application>
  <PresentationFormat>Widescreen</PresentationFormat>
  <Paragraphs>105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Box-office analysis between series and non-series movies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 Movie box-office analysis of movie series</dc:title>
  <dc:creator>Chung Hsuan Huang</dc:creator>
  <cp:lastModifiedBy>Chung Hsuan Huang</cp:lastModifiedBy>
  <cp:revision>41</cp:revision>
  <dcterms:created xsi:type="dcterms:W3CDTF">2019-07-21T17:36:01Z</dcterms:created>
  <dcterms:modified xsi:type="dcterms:W3CDTF">2019-07-26T03:28:55Z</dcterms:modified>
</cp:coreProperties>
</file>